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6" r:id="rId3"/>
    <p:sldId id="258" r:id="rId4"/>
    <p:sldId id="262" r:id="rId5"/>
    <p:sldId id="257" r:id="rId6"/>
    <p:sldId id="261" r:id="rId7"/>
    <p:sldId id="259" r:id="rId8"/>
    <p:sldId id="260" r:id="rId9"/>
    <p:sldId id="263" r:id="rId10"/>
    <p:sldId id="264" r:id="rId11"/>
    <p:sldId id="265" r:id="rId12"/>
    <p:sldId id="267" r:id="rId13"/>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0"/>
  </p:normalViewPr>
  <p:slideViewPr>
    <p:cSldViewPr snapToGrid="0" snapToObjects="1">
      <p:cViewPr varScale="1">
        <p:scale>
          <a:sx n="114" d="100"/>
          <a:sy n="114"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2379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1750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0810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139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4688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6696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7127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3200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6801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4202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11/2/2020</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575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11/2/2020</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03190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0CFB9-D4DD-974C-A05E-2E481BA66D70}"/>
              </a:ext>
            </a:extLst>
          </p:cNvPr>
          <p:cNvSpPr>
            <a:spLocks noGrp="1"/>
          </p:cNvSpPr>
          <p:nvPr>
            <p:ph type="ctrTitle"/>
          </p:nvPr>
        </p:nvSpPr>
        <p:spPr>
          <a:xfrm>
            <a:off x="647699" y="871758"/>
            <a:ext cx="5227171" cy="3871143"/>
          </a:xfrm>
        </p:spPr>
        <p:txBody>
          <a:bodyPr>
            <a:normAutofit/>
          </a:bodyPr>
          <a:lstStyle/>
          <a:p>
            <a:pPr>
              <a:lnSpc>
                <a:spcPct val="90000"/>
              </a:lnSpc>
            </a:pPr>
            <a:r>
              <a:rPr lang="en-EE" dirty="0"/>
              <a:t>Praktilised näited, kuidas suunata last tervislikumalt toituma</a:t>
            </a:r>
          </a:p>
        </p:txBody>
      </p:sp>
      <p:sp>
        <p:nvSpPr>
          <p:cNvPr id="3" name="Subtitle 2">
            <a:extLst>
              <a:ext uri="{FF2B5EF4-FFF2-40B4-BE49-F238E27FC236}">
                <a16:creationId xmlns:a16="http://schemas.microsoft.com/office/drawing/2014/main" id="{E8AC09F6-2517-2D49-8B74-9407457B2D8F}"/>
              </a:ext>
            </a:extLst>
          </p:cNvPr>
          <p:cNvSpPr>
            <a:spLocks noGrp="1"/>
          </p:cNvSpPr>
          <p:nvPr>
            <p:ph type="subTitle" idx="1"/>
          </p:nvPr>
        </p:nvSpPr>
        <p:spPr>
          <a:xfrm>
            <a:off x="438150" y="4742901"/>
            <a:ext cx="5676900" cy="1005657"/>
          </a:xfrm>
        </p:spPr>
        <p:txBody>
          <a:bodyPr>
            <a:normAutofit/>
          </a:bodyPr>
          <a:lstStyle/>
          <a:p>
            <a:r>
              <a:rPr lang="en-EE" dirty="0"/>
              <a:t>Toitumisnõustaja ja toitumisterapeut Elis Nikolai</a:t>
            </a:r>
          </a:p>
        </p:txBody>
      </p:sp>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sandwich and fries on a table&#10;&#10;Description automatically generated">
            <a:extLst>
              <a:ext uri="{FF2B5EF4-FFF2-40B4-BE49-F238E27FC236}">
                <a16:creationId xmlns:a16="http://schemas.microsoft.com/office/drawing/2014/main" id="{986E4704-0BE9-D34D-B297-830EB77EF6F3}"/>
              </a:ext>
            </a:extLst>
          </p:cNvPr>
          <p:cNvPicPr>
            <a:picLocks noChangeAspect="1"/>
          </p:cNvPicPr>
          <p:nvPr/>
        </p:nvPicPr>
        <p:blipFill rotWithShape="1">
          <a:blip r:embed="rId2"/>
          <a:srcRect l="21791" r="22954" b="-1"/>
          <a:stretch/>
        </p:blipFill>
        <p:spPr>
          <a:xfrm>
            <a:off x="6515100" y="10"/>
            <a:ext cx="5676900" cy="6857990"/>
          </a:xfrm>
          <a:prstGeom prst="rect">
            <a:avLst/>
          </a:prstGeom>
        </p:spPr>
      </p:pic>
    </p:spTree>
    <p:extLst>
      <p:ext uri="{BB962C8B-B14F-4D97-AF65-F5344CB8AC3E}">
        <p14:creationId xmlns:p14="http://schemas.microsoft.com/office/powerpoint/2010/main" val="434677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9EFB-A35A-444E-A020-028306E74D80}"/>
              </a:ext>
            </a:extLst>
          </p:cNvPr>
          <p:cNvSpPr>
            <a:spLocks noGrp="1"/>
          </p:cNvSpPr>
          <p:nvPr>
            <p:ph type="title"/>
          </p:nvPr>
        </p:nvSpPr>
        <p:spPr/>
        <p:txBody>
          <a:bodyPr/>
          <a:lstStyle/>
          <a:p>
            <a:r>
              <a:rPr lang="en-EE" dirty="0"/>
              <a:t>Kuidas suunata lapsi rohkem juurvilju sööma</a:t>
            </a:r>
          </a:p>
        </p:txBody>
      </p:sp>
      <p:sp>
        <p:nvSpPr>
          <p:cNvPr id="3" name="Content Placeholder 2">
            <a:extLst>
              <a:ext uri="{FF2B5EF4-FFF2-40B4-BE49-F238E27FC236}">
                <a16:creationId xmlns:a16="http://schemas.microsoft.com/office/drawing/2014/main" id="{7B20B421-1864-8044-8CB6-775CC4A12046}"/>
              </a:ext>
            </a:extLst>
          </p:cNvPr>
          <p:cNvSpPr>
            <a:spLocks noGrp="1"/>
          </p:cNvSpPr>
          <p:nvPr>
            <p:ph idx="1"/>
          </p:nvPr>
        </p:nvSpPr>
        <p:spPr>
          <a:xfrm>
            <a:off x="700634" y="2932362"/>
            <a:ext cx="10691265" cy="3636088"/>
          </a:xfrm>
        </p:spPr>
        <p:txBody>
          <a:bodyPr/>
          <a:lstStyle/>
          <a:p>
            <a:r>
              <a:rPr lang="en-EE" dirty="0"/>
              <a:t>Lastele tuleb juurvilju pakkuda – midagi värsket võiks alati laual olla</a:t>
            </a:r>
          </a:p>
          <a:p>
            <a:r>
              <a:rPr lang="en-EE" dirty="0"/>
              <a:t>Juuvilju saab toitudesse väga hästi ära peita– juurviljakotletid, juustukaste lillkapsaga, juurviljane bolognese ja lasanje, smuutid ja isegi koogid/maiustused</a:t>
            </a:r>
          </a:p>
          <a:p>
            <a:r>
              <a:rPr lang="en-EE" dirty="0"/>
              <a:t>Paku lapsele erinevalt valmistatud juurvilju</a:t>
            </a:r>
          </a:p>
          <a:p>
            <a:r>
              <a:rPr lang="en-EE" dirty="0"/>
              <a:t>Juurviljad sobivad ka vahepalaks</a:t>
            </a:r>
          </a:p>
          <a:p>
            <a:endParaRPr lang="en-EE" dirty="0"/>
          </a:p>
        </p:txBody>
      </p:sp>
    </p:spTree>
    <p:extLst>
      <p:ext uri="{BB962C8B-B14F-4D97-AF65-F5344CB8AC3E}">
        <p14:creationId xmlns:p14="http://schemas.microsoft.com/office/powerpoint/2010/main" val="324006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E18D-3D5B-C847-B13A-E8E66E07D198}"/>
              </a:ext>
            </a:extLst>
          </p:cNvPr>
          <p:cNvSpPr>
            <a:spLocks noGrp="1"/>
          </p:cNvSpPr>
          <p:nvPr>
            <p:ph type="title"/>
          </p:nvPr>
        </p:nvSpPr>
        <p:spPr/>
        <p:txBody>
          <a:bodyPr>
            <a:normAutofit/>
          </a:bodyPr>
          <a:lstStyle/>
          <a:p>
            <a:r>
              <a:rPr lang="en-EE" dirty="0"/>
              <a:t>Milliseid käitumismustreid vältida</a:t>
            </a:r>
            <a:br>
              <a:rPr lang="en-EE" dirty="0"/>
            </a:br>
            <a:endParaRPr lang="en-EE" dirty="0"/>
          </a:p>
        </p:txBody>
      </p:sp>
      <p:sp>
        <p:nvSpPr>
          <p:cNvPr id="3" name="Content Placeholder 2">
            <a:extLst>
              <a:ext uri="{FF2B5EF4-FFF2-40B4-BE49-F238E27FC236}">
                <a16:creationId xmlns:a16="http://schemas.microsoft.com/office/drawing/2014/main" id="{01DFA732-7D75-3343-B94E-2AD02A3AD4E9}"/>
              </a:ext>
            </a:extLst>
          </p:cNvPr>
          <p:cNvSpPr>
            <a:spLocks noGrp="1"/>
          </p:cNvSpPr>
          <p:nvPr>
            <p:ph idx="1"/>
          </p:nvPr>
        </p:nvSpPr>
        <p:spPr>
          <a:xfrm>
            <a:off x="700635" y="2650935"/>
            <a:ext cx="10691265" cy="3636088"/>
          </a:xfrm>
        </p:spPr>
        <p:txBody>
          <a:bodyPr/>
          <a:lstStyle/>
          <a:p>
            <a:r>
              <a:rPr lang="en-GB" dirty="0"/>
              <a:t>Last </a:t>
            </a:r>
            <a:r>
              <a:rPr lang="en-GB" dirty="0" err="1"/>
              <a:t>ei</a:t>
            </a:r>
            <a:r>
              <a:rPr lang="en-GB" dirty="0"/>
              <a:t> </a:t>
            </a:r>
            <a:r>
              <a:rPr lang="en-GB" dirty="0" err="1"/>
              <a:t>tasu</a:t>
            </a:r>
            <a:r>
              <a:rPr lang="en-GB" dirty="0"/>
              <a:t> </a:t>
            </a:r>
            <a:r>
              <a:rPr lang="en-GB" dirty="0" err="1"/>
              <a:t>sööma</a:t>
            </a:r>
            <a:r>
              <a:rPr lang="en-GB" dirty="0"/>
              <a:t> </a:t>
            </a:r>
            <a:r>
              <a:rPr lang="en-GB" dirty="0" err="1"/>
              <a:t>sundida</a:t>
            </a:r>
            <a:r>
              <a:rPr lang="en-GB" dirty="0"/>
              <a:t>            </a:t>
            </a:r>
            <a:r>
              <a:rPr lang="en-GB" dirty="0" err="1"/>
              <a:t>negatiivsed</a:t>
            </a:r>
            <a:r>
              <a:rPr lang="en-GB" dirty="0"/>
              <a:t> </a:t>
            </a:r>
            <a:r>
              <a:rPr lang="en-GB" dirty="0" err="1"/>
              <a:t>emotsioonid</a:t>
            </a:r>
            <a:endParaRPr lang="en-GB" dirty="0"/>
          </a:p>
          <a:p>
            <a:r>
              <a:rPr lang="en-EE" dirty="0"/>
              <a:t>Ei tasu ka sundida taldrikut tühjaks sööma </a:t>
            </a:r>
          </a:p>
          <a:p>
            <a:r>
              <a:rPr lang="en-EE" dirty="0"/>
              <a:t>Ei tasu pidada läbirääkimisi ega söömist siduda ähvarduste, karistuste, kingituste jms</a:t>
            </a:r>
          </a:p>
          <a:p>
            <a:r>
              <a:rPr lang="en-EE" dirty="0"/>
              <a:t>Ka keelamine ja piiramine ei pruugi olla lahendus</a:t>
            </a:r>
          </a:p>
        </p:txBody>
      </p:sp>
      <p:sp>
        <p:nvSpPr>
          <p:cNvPr id="4" name="Right Arrow 3">
            <a:extLst>
              <a:ext uri="{FF2B5EF4-FFF2-40B4-BE49-F238E27FC236}">
                <a16:creationId xmlns:a16="http://schemas.microsoft.com/office/drawing/2014/main" id="{7EEB2A41-6089-314B-BC91-1C33CF1C46C9}"/>
              </a:ext>
            </a:extLst>
          </p:cNvPr>
          <p:cNvSpPr/>
          <p:nvPr/>
        </p:nvSpPr>
        <p:spPr>
          <a:xfrm>
            <a:off x="4015409" y="2768777"/>
            <a:ext cx="596348" cy="328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Tree>
    <p:extLst>
      <p:ext uri="{BB962C8B-B14F-4D97-AF65-F5344CB8AC3E}">
        <p14:creationId xmlns:p14="http://schemas.microsoft.com/office/powerpoint/2010/main" val="309595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C398-F572-C141-871E-E9A870B77D3D}"/>
              </a:ext>
            </a:extLst>
          </p:cNvPr>
          <p:cNvSpPr>
            <a:spLocks noGrp="1"/>
          </p:cNvSpPr>
          <p:nvPr>
            <p:ph type="title"/>
          </p:nvPr>
        </p:nvSpPr>
        <p:spPr>
          <a:xfrm>
            <a:off x="750367" y="2459348"/>
            <a:ext cx="10691265" cy="1371030"/>
          </a:xfrm>
        </p:spPr>
        <p:txBody>
          <a:bodyPr>
            <a:normAutofit fontScale="90000"/>
          </a:bodyPr>
          <a:lstStyle/>
          <a:p>
            <a:pPr algn="ctr"/>
            <a:r>
              <a:rPr lang="en-GB" dirty="0"/>
              <a:t>A</a:t>
            </a:r>
            <a:r>
              <a:rPr lang="en-EE" dirty="0"/>
              <a:t>itäh!</a:t>
            </a:r>
            <a:br>
              <a:rPr lang="en-EE" dirty="0"/>
            </a:br>
            <a:br>
              <a:rPr lang="en-EE" dirty="0"/>
            </a:br>
            <a:br>
              <a:rPr lang="en-EE" dirty="0"/>
            </a:br>
            <a:r>
              <a:rPr lang="en-EE" sz="2700" dirty="0"/>
              <a:t>elis@sinutoitumisnoustaja.ee</a:t>
            </a:r>
          </a:p>
        </p:txBody>
      </p:sp>
    </p:spTree>
    <p:extLst>
      <p:ext uri="{BB962C8B-B14F-4D97-AF65-F5344CB8AC3E}">
        <p14:creationId xmlns:p14="http://schemas.microsoft.com/office/powerpoint/2010/main" val="30195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CF85-D145-9E46-9D0B-0C3A07F926AA}"/>
              </a:ext>
            </a:extLst>
          </p:cNvPr>
          <p:cNvSpPr>
            <a:spLocks noGrp="1"/>
          </p:cNvSpPr>
          <p:nvPr>
            <p:ph type="title"/>
          </p:nvPr>
        </p:nvSpPr>
        <p:spPr>
          <a:xfrm>
            <a:off x="700634" y="763070"/>
            <a:ext cx="10691265" cy="1371030"/>
          </a:xfrm>
        </p:spPr>
        <p:txBody>
          <a:bodyPr>
            <a:noAutofit/>
          </a:bodyPr>
          <a:lstStyle/>
          <a:p>
            <a:r>
              <a:rPr lang="en-EE" sz="3200" dirty="0"/>
              <a:t>Mõtteid uuringust: </a:t>
            </a:r>
            <a:r>
              <a:rPr lang="en-GB" sz="3200" i="1" dirty="0"/>
              <a:t>Influences on the Development of Children's Eating Behaviours: From Infancy to Adolescence</a:t>
            </a:r>
            <a:br>
              <a:rPr lang="en-GB" sz="3200" dirty="0"/>
            </a:br>
            <a:endParaRPr lang="en-EE" sz="3200" dirty="0"/>
          </a:p>
        </p:txBody>
      </p:sp>
      <p:sp>
        <p:nvSpPr>
          <p:cNvPr id="3" name="Content Placeholder 2">
            <a:extLst>
              <a:ext uri="{FF2B5EF4-FFF2-40B4-BE49-F238E27FC236}">
                <a16:creationId xmlns:a16="http://schemas.microsoft.com/office/drawing/2014/main" id="{C2D956DF-7D3D-794B-918B-36AECDE5AF8F}"/>
              </a:ext>
            </a:extLst>
          </p:cNvPr>
          <p:cNvSpPr>
            <a:spLocks noGrp="1"/>
          </p:cNvSpPr>
          <p:nvPr>
            <p:ph idx="1"/>
          </p:nvPr>
        </p:nvSpPr>
        <p:spPr/>
        <p:txBody>
          <a:bodyPr>
            <a:normAutofit/>
          </a:bodyPr>
          <a:lstStyle/>
          <a:p>
            <a:r>
              <a:rPr lang="en-EE" u="sng" dirty="0"/>
              <a:t>Vanemate eeskuju ja lastele pakutav toit on peamine hilisemate toitumisharjumuste väljakujundaja – toitumisharjumustel on ülitähtis roll </a:t>
            </a:r>
          </a:p>
          <a:p>
            <a:r>
              <a:rPr lang="en-EE" dirty="0"/>
              <a:t>Mida rohkem tarbivad vanemad ja teised eeskujud juur-ja puuvilju, seda avatumad olid ka lapsed seda tegema.</a:t>
            </a:r>
          </a:p>
          <a:p>
            <a:r>
              <a:rPr lang="en-EE" dirty="0"/>
              <a:t>Lapsed eelistavad pigem magusat ja soolast maitset, veidi hapukamad ja kibedamad maitsed ei pruugi neile meeldida, aga seda on võimalik samm-sammult muuta.</a:t>
            </a:r>
          </a:p>
          <a:p>
            <a:r>
              <a:rPr lang="en-EE" dirty="0"/>
              <a:t>Teatud ebatervislikumate toitude tarbimise pidev keelamine </a:t>
            </a:r>
            <a:r>
              <a:rPr lang="en-EE"/>
              <a:t>ja piiramine </a:t>
            </a:r>
            <a:r>
              <a:rPr lang="en-EE" dirty="0"/>
              <a:t>võib suurendada hoopis lapse isu nende toitude järgi.</a:t>
            </a:r>
          </a:p>
          <a:p>
            <a:pPr marL="0" indent="0">
              <a:buNone/>
            </a:pPr>
            <a:endParaRPr lang="en-EE" dirty="0"/>
          </a:p>
        </p:txBody>
      </p:sp>
    </p:spTree>
    <p:extLst>
      <p:ext uri="{BB962C8B-B14F-4D97-AF65-F5344CB8AC3E}">
        <p14:creationId xmlns:p14="http://schemas.microsoft.com/office/powerpoint/2010/main" val="411906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FCB74-1F3A-034D-842F-FCA4063DA826}"/>
              </a:ext>
            </a:extLst>
          </p:cNvPr>
          <p:cNvSpPr>
            <a:spLocks noGrp="1"/>
          </p:cNvSpPr>
          <p:nvPr>
            <p:ph type="title"/>
          </p:nvPr>
        </p:nvSpPr>
        <p:spPr>
          <a:xfrm>
            <a:off x="750367" y="1762824"/>
            <a:ext cx="10691265" cy="1371030"/>
          </a:xfrm>
        </p:spPr>
        <p:txBody>
          <a:bodyPr>
            <a:normAutofit fontScale="90000"/>
          </a:bodyPr>
          <a:lstStyle/>
          <a:p>
            <a:pPr algn="ctr"/>
            <a:r>
              <a:rPr lang="en-EE" dirty="0"/>
              <a:t>Järjepidevus on võti</a:t>
            </a:r>
            <a:br>
              <a:rPr lang="en-EE" dirty="0"/>
            </a:br>
            <a:br>
              <a:rPr lang="en-EE" dirty="0"/>
            </a:br>
            <a:r>
              <a:rPr lang="en-EE" dirty="0"/>
              <a:t>Oluline on suunata, mitte sundida</a:t>
            </a:r>
            <a:br>
              <a:rPr lang="en-EE" dirty="0"/>
            </a:br>
            <a:br>
              <a:rPr lang="en-EE" dirty="0"/>
            </a:br>
            <a:r>
              <a:rPr lang="en-EE" dirty="0"/>
              <a:t>Sina otsustad mida ja kuna laps sööb, laps otsustab kas ja kui palju ta sööb</a:t>
            </a:r>
          </a:p>
        </p:txBody>
      </p:sp>
    </p:spTree>
    <p:extLst>
      <p:ext uri="{BB962C8B-B14F-4D97-AF65-F5344CB8AC3E}">
        <p14:creationId xmlns:p14="http://schemas.microsoft.com/office/powerpoint/2010/main" val="28600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D46A-4B57-1A4B-8C93-59F5BE95649B}"/>
              </a:ext>
            </a:extLst>
          </p:cNvPr>
          <p:cNvSpPr>
            <a:spLocks noGrp="1"/>
          </p:cNvSpPr>
          <p:nvPr>
            <p:ph type="title"/>
          </p:nvPr>
        </p:nvSpPr>
        <p:spPr/>
        <p:txBody>
          <a:bodyPr/>
          <a:lstStyle/>
          <a:p>
            <a:r>
              <a:rPr lang="en-EE" dirty="0"/>
              <a:t>Miks lapsed ei söö?</a:t>
            </a:r>
          </a:p>
        </p:txBody>
      </p:sp>
      <p:sp>
        <p:nvSpPr>
          <p:cNvPr id="3" name="Content Placeholder 2">
            <a:extLst>
              <a:ext uri="{FF2B5EF4-FFF2-40B4-BE49-F238E27FC236}">
                <a16:creationId xmlns:a16="http://schemas.microsoft.com/office/drawing/2014/main" id="{B0433771-5244-8B4F-A901-853C3070E26F}"/>
              </a:ext>
            </a:extLst>
          </p:cNvPr>
          <p:cNvSpPr>
            <a:spLocks noGrp="1"/>
          </p:cNvSpPr>
          <p:nvPr>
            <p:ph idx="1"/>
          </p:nvPr>
        </p:nvSpPr>
        <p:spPr>
          <a:xfrm>
            <a:off x="700634" y="2299816"/>
            <a:ext cx="10691265" cy="3636088"/>
          </a:xfrm>
        </p:spPr>
        <p:txBody>
          <a:bodyPr>
            <a:normAutofit/>
          </a:bodyPr>
          <a:lstStyle/>
          <a:p>
            <a:r>
              <a:rPr lang="en-EE" dirty="0"/>
              <a:t>Lapsel ei ole tegelikult kõht tühi – liiga palju mahlajooke, piimatooteid ja muid snäkke</a:t>
            </a:r>
          </a:p>
          <a:p>
            <a:r>
              <a:rPr lang="en-EE" dirty="0"/>
              <a:t>See konkreetne toit võib olla lapsele võõras</a:t>
            </a:r>
          </a:p>
          <a:p>
            <a:r>
              <a:rPr lang="en-EE" dirty="0"/>
              <a:t>Lapsele ei meeldi toidu tekstuur või lõhn, laps ei saa aru, mis ta täpselt sööb</a:t>
            </a:r>
          </a:p>
          <a:p>
            <a:r>
              <a:rPr lang="en-EE" dirty="0"/>
              <a:t>Laps tunneb liigselt survet</a:t>
            </a:r>
          </a:p>
          <a:p>
            <a:r>
              <a:rPr lang="en-EE" dirty="0"/>
              <a:t>Lapse tähelepanu on hajutatud</a:t>
            </a:r>
          </a:p>
          <a:p>
            <a:r>
              <a:rPr lang="en-EE" dirty="0"/>
              <a:t>Tema ees on liiga suur portsjon</a:t>
            </a:r>
          </a:p>
          <a:p>
            <a:endParaRPr lang="en-EE" dirty="0"/>
          </a:p>
          <a:p>
            <a:endParaRPr lang="en-EE" dirty="0"/>
          </a:p>
          <a:p>
            <a:endParaRPr lang="en-EE" dirty="0"/>
          </a:p>
        </p:txBody>
      </p:sp>
    </p:spTree>
    <p:extLst>
      <p:ext uri="{BB962C8B-B14F-4D97-AF65-F5344CB8AC3E}">
        <p14:creationId xmlns:p14="http://schemas.microsoft.com/office/powerpoint/2010/main" val="52859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4280-12C1-3A4A-8CD0-49D2A09401D9}"/>
              </a:ext>
            </a:extLst>
          </p:cNvPr>
          <p:cNvSpPr>
            <a:spLocks noGrp="1"/>
          </p:cNvSpPr>
          <p:nvPr>
            <p:ph type="title"/>
          </p:nvPr>
        </p:nvSpPr>
        <p:spPr>
          <a:xfrm>
            <a:off x="700635" y="922096"/>
            <a:ext cx="10921522" cy="1371030"/>
          </a:xfrm>
        </p:spPr>
        <p:txBody>
          <a:bodyPr/>
          <a:lstStyle/>
          <a:p>
            <a:r>
              <a:rPr lang="en-EE" dirty="0"/>
              <a:t>Mida VEEL TEHA, et last teadlikult suunata</a:t>
            </a:r>
          </a:p>
        </p:txBody>
      </p:sp>
      <p:sp>
        <p:nvSpPr>
          <p:cNvPr id="3" name="Content Placeholder 2">
            <a:extLst>
              <a:ext uri="{FF2B5EF4-FFF2-40B4-BE49-F238E27FC236}">
                <a16:creationId xmlns:a16="http://schemas.microsoft.com/office/drawing/2014/main" id="{E5834D7A-90DA-2948-AA62-4667FEF8E20C}"/>
              </a:ext>
            </a:extLst>
          </p:cNvPr>
          <p:cNvSpPr>
            <a:spLocks noGrp="1"/>
          </p:cNvSpPr>
          <p:nvPr>
            <p:ph idx="1"/>
          </p:nvPr>
        </p:nvSpPr>
        <p:spPr>
          <a:xfrm>
            <a:off x="700635" y="2746831"/>
            <a:ext cx="10691265" cy="3636088"/>
          </a:xfrm>
        </p:spPr>
        <p:txBody>
          <a:bodyPr/>
          <a:lstStyle/>
          <a:p>
            <a:r>
              <a:rPr lang="en-EE" dirty="0"/>
              <a:t>Taldrikut ei tasu üle kuhjata – laps võib toitu juurde küsida</a:t>
            </a:r>
          </a:p>
          <a:p>
            <a:r>
              <a:rPr lang="en-EE" dirty="0"/>
              <a:t>Lapsele võib toitu pakkuda kuni 15 korda, enne kui ta seda maitseb või sellega harjub</a:t>
            </a:r>
          </a:p>
          <a:p>
            <a:r>
              <a:rPr lang="en-EE" dirty="0"/>
              <a:t>Laps võib olla toidu valimise kui ka toidu valmistamise juures – see tekitab huvi</a:t>
            </a:r>
          </a:p>
          <a:p>
            <a:r>
              <a:rPr lang="en-EE" dirty="0"/>
              <a:t>Serveeri uusi toiduaineid koos tuttavate toitudega</a:t>
            </a:r>
          </a:p>
          <a:p>
            <a:endParaRPr lang="en-EE" dirty="0"/>
          </a:p>
          <a:p>
            <a:endParaRPr lang="en-EE" dirty="0"/>
          </a:p>
          <a:p>
            <a:endParaRPr lang="en-EE" dirty="0"/>
          </a:p>
        </p:txBody>
      </p:sp>
    </p:spTree>
    <p:extLst>
      <p:ext uri="{BB962C8B-B14F-4D97-AF65-F5344CB8AC3E}">
        <p14:creationId xmlns:p14="http://schemas.microsoft.com/office/powerpoint/2010/main" val="428400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9" name="Straight Connector 13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3" name="Rectangle 142">
            <a:extLst>
              <a:ext uri="{FF2B5EF4-FFF2-40B4-BE49-F238E27FC236}">
                <a16:creationId xmlns:a16="http://schemas.microsoft.com/office/drawing/2014/main" id="{97215483-AD0C-4E00-BF87-04C4DA6AC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C8F49-09DD-074C-AEAD-6E906B207A0A}"/>
              </a:ext>
            </a:extLst>
          </p:cNvPr>
          <p:cNvSpPr>
            <a:spLocks noGrp="1"/>
          </p:cNvSpPr>
          <p:nvPr>
            <p:ph type="title"/>
          </p:nvPr>
        </p:nvSpPr>
        <p:spPr>
          <a:xfrm>
            <a:off x="671512" y="947525"/>
            <a:ext cx="10848975" cy="743371"/>
          </a:xfrm>
        </p:spPr>
        <p:txBody>
          <a:bodyPr vert="horz" lIns="91440" tIns="45720" rIns="91440" bIns="45720" rtlCol="0" anchor="t">
            <a:normAutofit fontScale="90000"/>
          </a:bodyPr>
          <a:lstStyle/>
          <a:p>
            <a:pPr algn="ctr">
              <a:lnSpc>
                <a:spcPct val="90000"/>
              </a:lnSpc>
            </a:pPr>
            <a:r>
              <a:rPr lang="en-US" sz="3100" dirty="0"/>
              <a:t>Lase </a:t>
            </a:r>
            <a:r>
              <a:rPr lang="en-US" sz="3100" dirty="0" err="1"/>
              <a:t>lapsel</a:t>
            </a:r>
            <a:r>
              <a:rPr lang="en-US" sz="3100" dirty="0"/>
              <a:t> </a:t>
            </a:r>
            <a:r>
              <a:rPr lang="en-US" sz="3100" dirty="0" err="1"/>
              <a:t>tervislike</a:t>
            </a:r>
            <a:r>
              <a:rPr lang="en-US" sz="3100" dirty="0"/>
              <a:t> </a:t>
            </a:r>
            <a:r>
              <a:rPr lang="en-US" sz="3100" dirty="0" err="1"/>
              <a:t>toitude</a:t>
            </a:r>
            <a:r>
              <a:rPr lang="en-US" sz="3100" dirty="0"/>
              <a:t> </a:t>
            </a:r>
            <a:r>
              <a:rPr lang="en-US" sz="3100" dirty="0" err="1"/>
              <a:t>vahel</a:t>
            </a:r>
            <a:r>
              <a:rPr lang="en-US" sz="3100" dirty="0"/>
              <a:t> </a:t>
            </a:r>
            <a:r>
              <a:rPr lang="en-US" sz="3100" dirty="0" err="1"/>
              <a:t>valida</a:t>
            </a:r>
            <a:r>
              <a:rPr lang="en-US" sz="3100" dirty="0"/>
              <a:t>, </a:t>
            </a:r>
            <a:r>
              <a:rPr lang="en-US" sz="3100" dirty="0" err="1"/>
              <a:t>sest</a:t>
            </a:r>
            <a:r>
              <a:rPr lang="en-US" sz="3100" dirty="0"/>
              <a:t> </a:t>
            </a:r>
            <a:r>
              <a:rPr lang="en-US" sz="3100" dirty="0" err="1"/>
              <a:t>nii</a:t>
            </a:r>
            <a:r>
              <a:rPr lang="en-US" sz="3100" dirty="0"/>
              <a:t> </a:t>
            </a:r>
            <a:r>
              <a:rPr lang="en-US" sz="3100" dirty="0" err="1"/>
              <a:t>saab</a:t>
            </a:r>
            <a:r>
              <a:rPr lang="en-US" sz="3100" dirty="0"/>
              <a:t> ta end </a:t>
            </a:r>
            <a:r>
              <a:rPr lang="en-US" sz="3100" dirty="0" err="1"/>
              <a:t>nö</a:t>
            </a:r>
            <a:r>
              <a:rPr lang="en-US" sz="3100" dirty="0"/>
              <a:t> </a:t>
            </a:r>
            <a:r>
              <a:rPr lang="en-US" sz="3100" dirty="0" err="1"/>
              <a:t>tähtsana</a:t>
            </a:r>
            <a:r>
              <a:rPr lang="en-US" sz="3100" dirty="0"/>
              <a:t> </a:t>
            </a:r>
            <a:r>
              <a:rPr lang="en-US" sz="3100" dirty="0" err="1"/>
              <a:t>tunda</a:t>
            </a:r>
            <a:br>
              <a:rPr lang="en-US" sz="2800" dirty="0"/>
            </a:br>
            <a:br>
              <a:rPr lang="en-US" sz="2800" dirty="0"/>
            </a:br>
            <a:r>
              <a:rPr lang="en-US" sz="2800" dirty="0"/>
              <a:t>”Kas </a:t>
            </a:r>
            <a:r>
              <a:rPr lang="en-US" sz="2800" dirty="0" err="1"/>
              <a:t>sa</a:t>
            </a:r>
            <a:r>
              <a:rPr lang="en-US" sz="2800" dirty="0"/>
              <a:t> </a:t>
            </a:r>
            <a:r>
              <a:rPr lang="en-US" sz="2800" dirty="0" err="1"/>
              <a:t>soovid</a:t>
            </a:r>
            <a:r>
              <a:rPr lang="en-US" sz="2800" dirty="0"/>
              <a:t> </a:t>
            </a:r>
            <a:r>
              <a:rPr lang="en-US" sz="2800" dirty="0" err="1"/>
              <a:t>võileivale</a:t>
            </a:r>
            <a:r>
              <a:rPr lang="en-US" sz="2800" dirty="0"/>
              <a:t> </a:t>
            </a:r>
            <a:r>
              <a:rPr lang="en-US" sz="2800" dirty="0" err="1"/>
              <a:t>tomatit</a:t>
            </a:r>
            <a:r>
              <a:rPr lang="en-US" sz="2800" dirty="0"/>
              <a:t> </a:t>
            </a:r>
            <a:r>
              <a:rPr lang="en-US" sz="2800" dirty="0" err="1"/>
              <a:t>või</a:t>
            </a:r>
            <a:r>
              <a:rPr lang="en-US" sz="2800" dirty="0"/>
              <a:t> </a:t>
            </a:r>
            <a:r>
              <a:rPr lang="en-US" sz="2800" dirty="0" err="1"/>
              <a:t>kurki</a:t>
            </a:r>
            <a:r>
              <a:rPr lang="en-US" sz="2800" dirty="0"/>
              <a:t>?”</a:t>
            </a:r>
            <a:br>
              <a:rPr lang="en-US" sz="2800" dirty="0"/>
            </a:br>
            <a:r>
              <a:rPr lang="en-US" sz="2800" dirty="0"/>
              <a:t>”Kas </a:t>
            </a:r>
            <a:r>
              <a:rPr lang="en-US" sz="2800" dirty="0" err="1"/>
              <a:t>sa</a:t>
            </a:r>
            <a:r>
              <a:rPr lang="en-US" sz="2800" dirty="0"/>
              <a:t> </a:t>
            </a:r>
            <a:r>
              <a:rPr lang="en-US" sz="2800" dirty="0" err="1"/>
              <a:t>soovid</a:t>
            </a:r>
            <a:r>
              <a:rPr lang="en-US" sz="2800" dirty="0"/>
              <a:t> </a:t>
            </a:r>
            <a:r>
              <a:rPr lang="en-US" sz="2800" dirty="0" err="1"/>
              <a:t>brokolit</a:t>
            </a:r>
            <a:r>
              <a:rPr lang="en-US" sz="2800" dirty="0"/>
              <a:t> </a:t>
            </a:r>
            <a:r>
              <a:rPr lang="en-US" sz="2800" dirty="0" err="1"/>
              <a:t>või</a:t>
            </a:r>
            <a:r>
              <a:rPr lang="en-US" sz="2800" dirty="0"/>
              <a:t> </a:t>
            </a:r>
            <a:r>
              <a:rPr lang="en-US" sz="2800" dirty="0" err="1"/>
              <a:t>lillkapsast</a:t>
            </a:r>
            <a:r>
              <a:rPr lang="en-US" sz="2800" dirty="0"/>
              <a:t>?”</a:t>
            </a:r>
            <a:br>
              <a:rPr lang="en-US" sz="2800" dirty="0"/>
            </a:br>
            <a:r>
              <a:rPr lang="en-US" sz="2800" dirty="0"/>
              <a:t>”Kas </a:t>
            </a:r>
            <a:r>
              <a:rPr lang="en-US" sz="2800" dirty="0" err="1"/>
              <a:t>sa</a:t>
            </a:r>
            <a:r>
              <a:rPr lang="en-US" sz="2800" dirty="0"/>
              <a:t> </a:t>
            </a:r>
            <a:r>
              <a:rPr lang="en-US" sz="2800" dirty="0" err="1"/>
              <a:t>soovid</a:t>
            </a:r>
            <a:r>
              <a:rPr lang="en-US" sz="2800" dirty="0"/>
              <a:t> </a:t>
            </a:r>
            <a:r>
              <a:rPr lang="en-US" sz="2800" dirty="0" err="1"/>
              <a:t>Õuna</a:t>
            </a:r>
            <a:r>
              <a:rPr lang="en-US" sz="2800" dirty="0"/>
              <a:t> </a:t>
            </a:r>
            <a:r>
              <a:rPr lang="en-US" sz="2800" dirty="0" err="1"/>
              <a:t>või</a:t>
            </a:r>
            <a:r>
              <a:rPr lang="en-US" sz="2800" dirty="0"/>
              <a:t> </a:t>
            </a:r>
            <a:r>
              <a:rPr lang="en-US" sz="2800" dirty="0" err="1"/>
              <a:t>pirni</a:t>
            </a:r>
            <a:r>
              <a:rPr lang="en-US" sz="2800" dirty="0"/>
              <a:t>?”</a:t>
            </a:r>
            <a:br>
              <a:rPr lang="en-US" sz="2800" dirty="0"/>
            </a:br>
            <a:endParaRPr lang="en-US" sz="2800" dirty="0"/>
          </a:p>
        </p:txBody>
      </p:sp>
      <p:cxnSp>
        <p:nvCxnSpPr>
          <p:cNvPr id="145" name="Straight Connector 144">
            <a:extLst>
              <a:ext uri="{FF2B5EF4-FFF2-40B4-BE49-F238E27FC236}">
                <a16:creationId xmlns:a16="http://schemas.microsoft.com/office/drawing/2014/main" id="{87F9F470-C7B7-4B96-90CD-6D53EA0200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Kurk pikk kiles Eesti - Vitamiinikuller">
            <a:extLst>
              <a:ext uri="{FF2B5EF4-FFF2-40B4-BE49-F238E27FC236}">
                <a16:creationId xmlns:a16="http://schemas.microsoft.com/office/drawing/2014/main" id="{930B6E27-2A1D-FD41-994E-F5F7A4CEB9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192" r="1" b="13044"/>
          <a:stretch/>
        </p:blipFill>
        <p:spPr bwMode="auto">
          <a:xfrm>
            <a:off x="869480" y="3204545"/>
            <a:ext cx="4838428" cy="33271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mat – Vikipeedia">
            <a:extLst>
              <a:ext uri="{FF2B5EF4-FFF2-40B4-BE49-F238E27FC236}">
                <a16:creationId xmlns:a16="http://schemas.microsoft.com/office/drawing/2014/main" id="{C4067BAA-D8DE-F344-A7D1-976AA36B2A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0" r="531" b="2"/>
          <a:stretch/>
        </p:blipFill>
        <p:spPr bwMode="auto">
          <a:xfrm>
            <a:off x="7023652" y="3290039"/>
            <a:ext cx="5168348" cy="356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22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2167-32FE-3D43-8968-6277564D38FB}"/>
              </a:ext>
            </a:extLst>
          </p:cNvPr>
          <p:cNvSpPr>
            <a:spLocks noGrp="1"/>
          </p:cNvSpPr>
          <p:nvPr>
            <p:ph type="title"/>
          </p:nvPr>
        </p:nvSpPr>
        <p:spPr>
          <a:xfrm>
            <a:off x="573966" y="2093844"/>
            <a:ext cx="11044067" cy="1772478"/>
          </a:xfrm>
        </p:spPr>
        <p:txBody>
          <a:bodyPr>
            <a:normAutofit fontScale="90000"/>
          </a:bodyPr>
          <a:lstStyle/>
          <a:p>
            <a:pPr algn="ctr"/>
            <a:r>
              <a:rPr lang="en-EE" b="1" dirty="0"/>
              <a:t>Vanemate/lasteaia/kooli roll on vastutada selle eest, et lapse toidulaual oleksid ka tervislikud valikud.</a:t>
            </a:r>
            <a:r>
              <a:rPr lang="en-EE" dirty="0"/>
              <a:t> Lapse ülesanne on nende valikute vahel otsusta, mida ta sööb ja kui palju ta sööb.</a:t>
            </a:r>
            <a:br>
              <a:rPr lang="en-EE" dirty="0"/>
            </a:br>
            <a:endParaRPr lang="en-EE" dirty="0"/>
          </a:p>
        </p:txBody>
      </p:sp>
    </p:spTree>
    <p:extLst>
      <p:ext uri="{BB962C8B-B14F-4D97-AF65-F5344CB8AC3E}">
        <p14:creationId xmlns:p14="http://schemas.microsoft.com/office/powerpoint/2010/main" val="141705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C67270-9C5C-034F-9AA4-206AB8003C9B}"/>
              </a:ext>
            </a:extLst>
          </p:cNvPr>
          <p:cNvSpPr>
            <a:spLocks noGrp="1"/>
          </p:cNvSpPr>
          <p:nvPr>
            <p:ph type="title"/>
          </p:nvPr>
        </p:nvSpPr>
        <p:spPr>
          <a:xfrm>
            <a:off x="695324" y="897752"/>
            <a:ext cx="3601757" cy="1955927"/>
          </a:xfrm>
        </p:spPr>
        <p:txBody>
          <a:bodyPr vert="horz" lIns="91440" tIns="45720" rIns="91440" bIns="45720" rtlCol="0">
            <a:normAutofit/>
          </a:bodyPr>
          <a:lstStyle/>
          <a:p>
            <a:r>
              <a:rPr lang="en-US" dirty="0" err="1"/>
              <a:t>Toidukorrad</a:t>
            </a:r>
            <a:r>
              <a:rPr lang="en-US" dirty="0"/>
              <a:t> </a:t>
            </a:r>
            <a:r>
              <a:rPr lang="en-US" dirty="0" err="1"/>
              <a:t>võivad</a:t>
            </a:r>
            <a:r>
              <a:rPr lang="en-US" dirty="0"/>
              <a:t> olla </a:t>
            </a:r>
            <a:r>
              <a:rPr lang="en-US" dirty="0" err="1"/>
              <a:t>huvitavad</a:t>
            </a:r>
            <a:r>
              <a:rPr lang="en-US" dirty="0"/>
              <a:t> </a:t>
            </a:r>
          </a:p>
        </p:txBody>
      </p:sp>
      <p:cxnSp>
        <p:nvCxnSpPr>
          <p:cNvPr id="81" name="Straight Connector 8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Content Placeholder 1035">
            <a:extLst>
              <a:ext uri="{FF2B5EF4-FFF2-40B4-BE49-F238E27FC236}">
                <a16:creationId xmlns:a16="http://schemas.microsoft.com/office/drawing/2014/main" id="{B1ECD311-8ECB-41B7-9459-7DD3495D3CB8}"/>
              </a:ext>
            </a:extLst>
          </p:cNvPr>
          <p:cNvSpPr>
            <a:spLocks noGrp="1"/>
          </p:cNvSpPr>
          <p:nvPr>
            <p:ph idx="1"/>
          </p:nvPr>
        </p:nvSpPr>
        <p:spPr>
          <a:xfrm>
            <a:off x="683373" y="2853679"/>
            <a:ext cx="3613708" cy="3391733"/>
          </a:xfrm>
        </p:spPr>
        <p:txBody>
          <a:bodyPr>
            <a:normAutofit fontScale="92500" lnSpcReduction="10000"/>
          </a:bodyPr>
          <a:lstStyle/>
          <a:p>
            <a:r>
              <a:rPr lang="en-US" u="sng" dirty="0" err="1"/>
              <a:t>Lastele</a:t>
            </a:r>
            <a:r>
              <a:rPr lang="en-US" u="sng" dirty="0"/>
              <a:t> </a:t>
            </a:r>
            <a:r>
              <a:rPr lang="en-US" u="sng" dirty="0" err="1"/>
              <a:t>meeldivad</a:t>
            </a:r>
            <a:r>
              <a:rPr lang="en-US" u="sng" dirty="0"/>
              <a:t> </a:t>
            </a:r>
            <a:r>
              <a:rPr lang="en-US" u="sng" dirty="0" err="1"/>
              <a:t>värvid</a:t>
            </a:r>
            <a:r>
              <a:rPr lang="en-US" u="sng" dirty="0"/>
              <a:t> </a:t>
            </a:r>
            <a:r>
              <a:rPr lang="en-US" dirty="0"/>
              <a:t>ja </a:t>
            </a:r>
            <a:r>
              <a:rPr lang="en-US" dirty="0" err="1"/>
              <a:t>eri</a:t>
            </a:r>
            <a:r>
              <a:rPr lang="en-US" dirty="0"/>
              <a:t> </a:t>
            </a:r>
            <a:r>
              <a:rPr lang="en-US" dirty="0" err="1"/>
              <a:t>värvi</a:t>
            </a:r>
            <a:r>
              <a:rPr lang="en-US" dirty="0"/>
              <a:t> </a:t>
            </a:r>
            <a:r>
              <a:rPr lang="en-US" dirty="0" err="1"/>
              <a:t>viljad</a:t>
            </a:r>
            <a:r>
              <a:rPr lang="en-US" dirty="0"/>
              <a:t> on ka </a:t>
            </a:r>
            <a:r>
              <a:rPr lang="en-US" dirty="0" err="1"/>
              <a:t>tervislikud</a:t>
            </a:r>
            <a:r>
              <a:rPr lang="en-US" dirty="0"/>
              <a:t>!</a:t>
            </a:r>
          </a:p>
          <a:p>
            <a:r>
              <a:rPr lang="en-US" dirty="0" err="1"/>
              <a:t>Taldrikul</a:t>
            </a:r>
            <a:r>
              <a:rPr lang="en-US" dirty="0"/>
              <a:t> </a:t>
            </a:r>
            <a:r>
              <a:rPr lang="en-US" dirty="0" err="1"/>
              <a:t>olevaid</a:t>
            </a:r>
            <a:r>
              <a:rPr lang="en-US" dirty="0"/>
              <a:t> </a:t>
            </a:r>
            <a:r>
              <a:rPr lang="en-US" dirty="0" err="1"/>
              <a:t>värve</a:t>
            </a:r>
            <a:r>
              <a:rPr lang="en-US" dirty="0"/>
              <a:t> </a:t>
            </a:r>
            <a:r>
              <a:rPr lang="en-US" dirty="0" err="1"/>
              <a:t>saab</a:t>
            </a:r>
            <a:r>
              <a:rPr lang="en-US" dirty="0"/>
              <a:t> ka </a:t>
            </a:r>
            <a:r>
              <a:rPr lang="en-US" dirty="0" err="1"/>
              <a:t>õppimiseks</a:t>
            </a:r>
            <a:r>
              <a:rPr lang="en-US" dirty="0"/>
              <a:t> </a:t>
            </a:r>
            <a:r>
              <a:rPr lang="en-US" dirty="0" err="1"/>
              <a:t>kasutada</a:t>
            </a:r>
            <a:r>
              <a:rPr lang="en-US" dirty="0"/>
              <a:t>.</a:t>
            </a:r>
          </a:p>
          <a:p>
            <a:r>
              <a:rPr lang="en-US" dirty="0" err="1"/>
              <a:t>Söömine</a:t>
            </a:r>
            <a:r>
              <a:rPr lang="en-US" dirty="0"/>
              <a:t> </a:t>
            </a:r>
            <a:r>
              <a:rPr lang="en-US" dirty="0" err="1"/>
              <a:t>ei</a:t>
            </a:r>
            <a:r>
              <a:rPr lang="en-US" dirty="0"/>
              <a:t> pea </a:t>
            </a:r>
            <a:r>
              <a:rPr lang="en-US" dirty="0" err="1"/>
              <a:t>ilmtingimata</a:t>
            </a:r>
            <a:r>
              <a:rPr lang="en-US" dirty="0"/>
              <a:t> </a:t>
            </a:r>
            <a:r>
              <a:rPr lang="en-US" dirty="0" err="1"/>
              <a:t>olema</a:t>
            </a:r>
            <a:r>
              <a:rPr lang="en-US" dirty="0"/>
              <a:t> </a:t>
            </a:r>
            <a:r>
              <a:rPr lang="en-US" dirty="0" err="1"/>
              <a:t>väga</a:t>
            </a:r>
            <a:r>
              <a:rPr lang="en-US" dirty="0"/>
              <a:t> </a:t>
            </a:r>
            <a:r>
              <a:rPr lang="en-US" dirty="0" err="1"/>
              <a:t>tõsine</a:t>
            </a:r>
            <a:r>
              <a:rPr lang="en-US" dirty="0"/>
              <a:t> </a:t>
            </a:r>
            <a:r>
              <a:rPr lang="en-US" dirty="0" err="1"/>
              <a:t>tegevus</a:t>
            </a:r>
            <a:r>
              <a:rPr lang="en-US" dirty="0"/>
              <a:t>, aga </a:t>
            </a:r>
            <a:r>
              <a:rPr lang="en-US" dirty="0" err="1"/>
              <a:t>siiski</a:t>
            </a:r>
            <a:r>
              <a:rPr lang="en-US" dirty="0"/>
              <a:t> </a:t>
            </a:r>
            <a:r>
              <a:rPr lang="en-US" dirty="0" err="1"/>
              <a:t>fokuseeritud</a:t>
            </a:r>
            <a:r>
              <a:rPr lang="en-US" dirty="0"/>
              <a:t>.</a:t>
            </a:r>
          </a:p>
          <a:p>
            <a:r>
              <a:rPr lang="en-US" dirty="0"/>
              <a:t>See on </a:t>
            </a:r>
            <a:r>
              <a:rPr lang="en-US" dirty="0" err="1"/>
              <a:t>eriti</a:t>
            </a:r>
            <a:r>
              <a:rPr lang="en-US" dirty="0"/>
              <a:t> </a:t>
            </a:r>
            <a:r>
              <a:rPr lang="en-US" dirty="0" err="1"/>
              <a:t>oluline</a:t>
            </a:r>
            <a:r>
              <a:rPr lang="en-US" dirty="0"/>
              <a:t> </a:t>
            </a:r>
            <a:r>
              <a:rPr lang="en-US" dirty="0" err="1"/>
              <a:t>lastele</a:t>
            </a:r>
            <a:r>
              <a:rPr lang="en-US" dirty="0"/>
              <a:t>, </a:t>
            </a:r>
            <a:r>
              <a:rPr lang="en-US" dirty="0" err="1"/>
              <a:t>kes</a:t>
            </a:r>
            <a:r>
              <a:rPr lang="en-US" dirty="0"/>
              <a:t> on </a:t>
            </a:r>
            <a:r>
              <a:rPr lang="en-US" dirty="0" err="1"/>
              <a:t>väga</a:t>
            </a:r>
            <a:r>
              <a:rPr lang="en-US" dirty="0"/>
              <a:t> </a:t>
            </a:r>
            <a:r>
              <a:rPr lang="en-US" dirty="0" err="1"/>
              <a:t>valivad</a:t>
            </a:r>
            <a:r>
              <a:rPr lang="en-US" dirty="0"/>
              <a:t> </a:t>
            </a:r>
            <a:r>
              <a:rPr lang="en-US" dirty="0" err="1"/>
              <a:t>sööjad</a:t>
            </a:r>
            <a:r>
              <a:rPr lang="en-US" dirty="0"/>
              <a:t>.</a:t>
            </a:r>
          </a:p>
        </p:txBody>
      </p:sp>
      <p:pic>
        <p:nvPicPr>
          <p:cNvPr id="1026" name="Picture 2" descr="Food Decoration: Ways to Make Your Kids Eat Healthy Food – Miss Frugal Mommy">
            <a:extLst>
              <a:ext uri="{FF2B5EF4-FFF2-40B4-BE49-F238E27FC236}">
                <a16:creationId xmlns:a16="http://schemas.microsoft.com/office/drawing/2014/main" id="{01FCA82B-A12D-2D4B-8FCC-264A0EAC61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333" b="-1"/>
          <a:stretch/>
        </p:blipFill>
        <p:spPr bwMode="auto">
          <a:xfrm>
            <a:off x="4876800" y="10"/>
            <a:ext cx="73152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67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1DB2-1273-644D-AD93-0D3BA1BB92F9}"/>
              </a:ext>
            </a:extLst>
          </p:cNvPr>
          <p:cNvSpPr>
            <a:spLocks noGrp="1"/>
          </p:cNvSpPr>
          <p:nvPr>
            <p:ph type="title"/>
          </p:nvPr>
        </p:nvSpPr>
        <p:spPr/>
        <p:txBody>
          <a:bodyPr/>
          <a:lstStyle/>
          <a:p>
            <a:r>
              <a:rPr lang="en-EE" dirty="0"/>
              <a:t>Praktilised harjutused õppeasutustele</a:t>
            </a:r>
          </a:p>
        </p:txBody>
      </p:sp>
      <p:sp>
        <p:nvSpPr>
          <p:cNvPr id="3" name="Content Placeholder 2">
            <a:extLst>
              <a:ext uri="{FF2B5EF4-FFF2-40B4-BE49-F238E27FC236}">
                <a16:creationId xmlns:a16="http://schemas.microsoft.com/office/drawing/2014/main" id="{C28623B7-66B5-9345-B768-0380BFD5ED4C}"/>
              </a:ext>
            </a:extLst>
          </p:cNvPr>
          <p:cNvSpPr>
            <a:spLocks noGrp="1"/>
          </p:cNvSpPr>
          <p:nvPr>
            <p:ph idx="1"/>
          </p:nvPr>
        </p:nvSpPr>
        <p:spPr>
          <a:xfrm>
            <a:off x="700635" y="2452152"/>
            <a:ext cx="10691265" cy="3636088"/>
          </a:xfrm>
        </p:spPr>
        <p:txBody>
          <a:bodyPr/>
          <a:lstStyle/>
          <a:p>
            <a:r>
              <a:rPr lang="en-EE" dirty="0"/>
              <a:t>Toitude ära arvamine – tervislike toitude üles leidmine</a:t>
            </a:r>
          </a:p>
          <a:p>
            <a:r>
              <a:rPr lang="en-EE" dirty="0"/>
              <a:t>Juurviljade ja puuviljade tundma õppimine</a:t>
            </a:r>
          </a:p>
          <a:p>
            <a:r>
              <a:rPr lang="en-EE" dirty="0"/>
              <a:t>Värvide õppimine kasutades juur-ja puuvilju – päevas võiks süüa 5te erinevat värvi vilja</a:t>
            </a:r>
          </a:p>
          <a:p>
            <a:r>
              <a:rPr lang="en-EE" dirty="0"/>
              <a:t>Toiduga ja selle valmistamisega seotud väljasõidud/teemapäevad </a:t>
            </a:r>
          </a:p>
          <a:p>
            <a:r>
              <a:rPr lang="en-EE" dirty="0"/>
              <a:t>Laste teadlikuse tõstmine üleüldisemalt – meile kõigile on kõige olulisem aru saada, MIKS tegelikult tervislikult toituma peaks</a:t>
            </a:r>
          </a:p>
          <a:p>
            <a:endParaRPr lang="en-EE" dirty="0"/>
          </a:p>
        </p:txBody>
      </p:sp>
    </p:spTree>
    <p:extLst>
      <p:ext uri="{BB962C8B-B14F-4D97-AF65-F5344CB8AC3E}">
        <p14:creationId xmlns:p14="http://schemas.microsoft.com/office/powerpoint/2010/main" val="769420923"/>
      </p:ext>
    </p:extLst>
  </p:cSld>
  <p:clrMapOvr>
    <a:masterClrMapping/>
  </p:clrMapOvr>
</p:sld>
</file>

<file path=ppt/theme/theme1.xml><?xml version="1.0" encoding="utf-8"?>
<a:theme xmlns:a="http://schemas.openxmlformats.org/drawingml/2006/main" name="ChronicleVTI">
  <a:themeElements>
    <a:clrScheme name="AnalogousFromLightSeedLeftStep">
      <a:dk1>
        <a:srgbClr val="000000"/>
      </a:dk1>
      <a:lt1>
        <a:srgbClr val="FFFFFF"/>
      </a:lt1>
      <a:dk2>
        <a:srgbClr val="242E41"/>
      </a:dk2>
      <a:lt2>
        <a:srgbClr val="E2E4E8"/>
      </a:lt2>
      <a:accent1>
        <a:srgbClr val="AD9F80"/>
      </a:accent1>
      <a:accent2>
        <a:srgbClr val="BA8F7F"/>
      </a:accent2>
      <a:accent3>
        <a:srgbClr val="C49299"/>
      </a:accent3>
      <a:accent4>
        <a:srgbClr val="BA7FA0"/>
      </a:accent4>
      <a:accent5>
        <a:srgbClr val="C28FC1"/>
      </a:accent5>
      <a:accent6>
        <a:srgbClr val="A37FBA"/>
      </a:accent6>
      <a:hlink>
        <a:srgbClr val="697EAE"/>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1370</TotalTime>
  <Words>533</Words>
  <Application>Microsoft Office PowerPoint</Application>
  <PresentationFormat>Laiekraan</PresentationFormat>
  <Paragraphs>46</Paragraphs>
  <Slides>12</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12</vt:i4>
      </vt:variant>
    </vt:vector>
  </HeadingPairs>
  <TitlesOfParts>
    <vt:vector size="16" baseType="lpstr">
      <vt:lpstr>Arial</vt:lpstr>
      <vt:lpstr>Calisto MT</vt:lpstr>
      <vt:lpstr>Univers Condensed</vt:lpstr>
      <vt:lpstr>ChronicleVTI</vt:lpstr>
      <vt:lpstr>Praktilised näited, kuidas suunata last tervislikumalt toituma</vt:lpstr>
      <vt:lpstr>Mõtteid uuringust: Influences on the Development of Children's Eating Behaviours: From Infancy to Adolescence </vt:lpstr>
      <vt:lpstr>Järjepidevus on võti  Oluline on suunata, mitte sundida  Sina otsustad mida ja kuna laps sööb, laps otsustab kas ja kui palju ta sööb</vt:lpstr>
      <vt:lpstr>Miks lapsed ei söö?</vt:lpstr>
      <vt:lpstr>Mida VEEL TEHA, et last teadlikult suunata</vt:lpstr>
      <vt:lpstr>Lase lapsel tervislike toitude vahel valida, sest nii saab ta end nö tähtsana tunda  ”Kas sa soovid võileivale tomatit või kurki?” ”Kas sa soovid brokolit või lillkapsast?” ”Kas sa soovid Õuna või pirni?” </vt:lpstr>
      <vt:lpstr>Vanemate/lasteaia/kooli roll on vastutada selle eest, et lapse toidulaual oleksid ka tervislikud valikud. Lapse ülesanne on nende valikute vahel otsusta, mida ta sööb ja kui palju ta sööb. </vt:lpstr>
      <vt:lpstr>Toidukorrad võivad olla huvitavad </vt:lpstr>
      <vt:lpstr>Praktilised harjutused õppeasutustele</vt:lpstr>
      <vt:lpstr>Kuidas suunata lapsi rohkem juurvilju sööma</vt:lpstr>
      <vt:lpstr>Milliseid käitumismustreid vältida </vt:lpstr>
      <vt:lpstr>Aitäh!   elis@sinutoitumisnoustaja.ee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Praktilised näitad, kuidas suunata lapsi tervislikumalt toituma</dc:title>
  <dc:creator>Elis Nikolai</dc:creator>
  <cp:lastModifiedBy>Tiiu Hinnov</cp:lastModifiedBy>
  <cp:revision>28</cp:revision>
  <dcterms:created xsi:type="dcterms:W3CDTF">2020-10-28T16:42:14Z</dcterms:created>
  <dcterms:modified xsi:type="dcterms:W3CDTF">2020-11-02T14:01:36Z</dcterms:modified>
</cp:coreProperties>
</file>